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4" r:id="rId4"/>
    <p:sldMasterId id="2147483666" r:id="rId5"/>
    <p:sldMasterId id="2147483689" r:id="rId6"/>
  </p:sldMasterIdLst>
  <p:notesMasterIdLst>
    <p:notesMasterId r:id="rId12"/>
  </p:notesMasterIdLst>
  <p:handoutMasterIdLst>
    <p:handoutMasterId r:id="rId13"/>
  </p:handoutMasterIdLst>
  <p:sldIdLst>
    <p:sldId id="397" r:id="rId7"/>
    <p:sldId id="404" r:id="rId8"/>
    <p:sldId id="406" r:id="rId9"/>
    <p:sldId id="405" r:id="rId10"/>
    <p:sldId id="400" r:id="rId11"/>
  </p:sldIdLst>
  <p:sldSz cx="12190413" cy="6859588"/>
  <p:notesSz cx="6858000" cy="9144000"/>
  <p:embeddedFontLst>
    <p:embeddedFont>
      <p:font typeface="굴림체" panose="020B0609000101010101" pitchFamily="49" charset="-127"/>
      <p:regular r:id="rId14"/>
    </p:embeddedFont>
    <p:embeddedFont>
      <p:font typeface="Inter-Regular" panose="020B0604020202020204" charset="0"/>
      <p:regular r:id="rId15"/>
      <p:bold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2" pos="370" userDrawn="1">
          <p15:clr>
            <a:srgbClr val="A4A3A4"/>
          </p15:clr>
        </p15:guide>
        <p15:guide id="3" orient="horz" pos="981" userDrawn="1">
          <p15:clr>
            <a:srgbClr val="A4A3A4"/>
          </p15:clr>
        </p15:guide>
        <p15:guide id="4" pos="383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BE9F1DF-2F4F-1DA0-36CB-3702EF76FB23}" name="Nikoloz Sumbadze" initials="NS" userId="661187c6ca1fbd58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69FC"/>
    <a:srgbClr val="2B2B2B"/>
    <a:srgbClr val="00BDFF"/>
    <a:srgbClr val="ED7D31"/>
    <a:srgbClr val="434343"/>
    <a:srgbClr val="8C029B"/>
    <a:srgbClr val="088F9E"/>
    <a:srgbClr val="009DD9"/>
    <a:srgbClr val="C5E7ED"/>
    <a:srgbClr val="44B5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A0163A-8D57-FC8C-3575-E03850C42522}" v="7" dt="2026-09-01T04:02:05.697"/>
  </p1510:revLst>
</p1510:revInfo>
</file>

<file path=ppt/tableStyles.xml><?xml version="1.0" encoding="utf-8"?>
<a:tblStyleLst xmlns:a="http://schemas.openxmlformats.org/drawingml/2006/main" def="{E4B8CE54-D7E4-4D6C-B30F-6A91B47CCFBE}">
  <a:tblStyle styleId="{E4B8CE54-D7E4-4D6C-B30F-6A91B47CCFB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1A51BF6-B60F-430B-B708-1F52C015F51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395" autoAdjust="0"/>
    <p:restoredTop sz="96140" autoAdjust="0"/>
  </p:normalViewPr>
  <p:slideViewPr>
    <p:cSldViewPr snapToGrid="0" showGuides="1">
      <p:cViewPr varScale="1">
        <p:scale>
          <a:sx n="98" d="100"/>
          <a:sy n="98" d="100"/>
        </p:scale>
        <p:origin x="1566" y="312"/>
      </p:cViewPr>
      <p:guideLst>
        <p:guide pos="370"/>
        <p:guide orient="horz" pos="981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handoutMaster" Target="handoutMasters/handoutMaster1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1.xml"/><Relationship Id="rId12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3.fnt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font" Target="fonts/font2.fntdata"/><Relationship Id="rId10" Type="http://schemas.openxmlformats.org/officeDocument/2006/relationships/slide" Target="slides/slide4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font" Target="fonts/font1.fntdata"/><Relationship Id="rId22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2154E8-5A02-4372-87F9-86AF7C66C3C8}" type="datetimeFigureOut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9/4/2026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B55A32-4A90-42AD-A14E-E535DDA95BC0}" type="slidenum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‹#›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96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5795548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2922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46EEF-D660-F52B-801D-8C6847FF9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AF10B9-A7EC-0D0C-718F-FF7C145651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7F6779-FA4F-5503-2F21-0F5005E9C2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4540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1D0EF3-31D5-4EF2-5EEE-E003C6558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C8A933-98D1-0EC6-ACED-DB71751223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10E0DE-46BC-68A0-ACD9-D397D22F73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2969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123414-A6E8-599A-4D5B-7C3BB4B4B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459FE2-9757-FF50-6AA9-1C5B22B258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465CB9-4EF9-E7AF-DFE3-6332D77264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092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F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029680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7936807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1735667"/>
            <a:ext cx="9142413" cy="3523721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4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8001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000"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 marL="12001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800"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 marL="16573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 marL="21145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3"/>
          </p:nvPr>
        </p:nvSpPr>
        <p:spPr>
          <a:xfrm>
            <a:off x="1524000" y="1049867"/>
            <a:ext cx="91424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Google Shape;8;p1"/>
          <p:cNvSpPr txBox="1">
            <a:spLocks/>
          </p:cNvSpPr>
          <p:nvPr userDrawn="1"/>
        </p:nvSpPr>
        <p:spPr>
          <a:xfrm>
            <a:off x="11102801" y="6397361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bg1"/>
                </a:solidFill>
              </a:rPr>
              <a:pPr/>
              <a:t>‹#›</a:t>
            </a:fld>
            <a:endParaRPr lang="en" dirty="0">
              <a:solidFill>
                <a:schemeClr val="bg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B7FE65-A29B-ECE9-3F7A-DE1B7CCF3C9B}"/>
              </a:ext>
            </a:extLst>
          </p:cNvPr>
          <p:cNvSpPr>
            <a:spLocks/>
          </p:cNvSpPr>
          <p:nvPr userDrawn="1"/>
        </p:nvSpPr>
        <p:spPr>
          <a:xfrm>
            <a:off x="317770" y="6517428"/>
            <a:ext cx="55427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ts val="600"/>
              </a:spcBef>
              <a:spcAft>
                <a:spcPts val="600"/>
              </a:spcAft>
              <a:buClr>
                <a:srgbClr val="088F9E"/>
              </a:buClr>
            </a:pPr>
            <a:r>
              <a:rPr lang="da-DK" altLang="ko-KR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Australian Energy Market Commission  |  23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2379086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stroke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8;p1"/>
          <p:cNvSpPr txBox="1">
            <a:spLocks/>
          </p:cNvSpPr>
          <p:nvPr userDrawn="1"/>
        </p:nvSpPr>
        <p:spPr>
          <a:xfrm>
            <a:off x="11102801" y="6397361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bg1"/>
                </a:solidFill>
              </a:rPr>
              <a:pPr/>
              <a:t>‹#›</a:t>
            </a:fld>
            <a:endParaRPr lang="en" dirty="0">
              <a:solidFill>
                <a:schemeClr val="bg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B7FE65-A29B-ECE9-3F7A-DE1B7CCF3C9B}"/>
              </a:ext>
            </a:extLst>
          </p:cNvPr>
          <p:cNvSpPr/>
          <p:nvPr userDrawn="1"/>
        </p:nvSpPr>
        <p:spPr>
          <a:xfrm>
            <a:off x="317770" y="6517428"/>
            <a:ext cx="55427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ts val="600"/>
              </a:spcBef>
              <a:spcAft>
                <a:spcPts val="600"/>
              </a:spcAft>
              <a:buClr>
                <a:srgbClr val="088F9E"/>
              </a:buClr>
            </a:pPr>
            <a:r>
              <a:rPr lang="da-DK" altLang="ko-KR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Australian Energy Market Commission  |  24 September 2026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B8EA207-F51B-D386-46E0-ED0259EC5B6D}"/>
              </a:ext>
            </a:extLst>
          </p:cNvPr>
          <p:cNvSpPr/>
          <p:nvPr userDrawn="1"/>
        </p:nvSpPr>
        <p:spPr>
          <a:xfrm>
            <a:off x="0" y="5701553"/>
            <a:ext cx="12190413" cy="11580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792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0013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3" y="1825626"/>
            <a:ext cx="5181600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838200" y="1049867"/>
            <a:ext cx="98282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3588066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266825"/>
            <a:ext cx="6170612" cy="45958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01334"/>
            <a:ext cx="3932237" cy="36692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266825"/>
            <a:ext cx="3932237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667167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5550" y="2886075"/>
            <a:ext cx="7191375" cy="1504950"/>
          </a:xfrm>
          <a:prstGeom prst="rect">
            <a:avLst/>
          </a:prstGeom>
        </p:spPr>
        <p:txBody>
          <a:bodyPr anchor="b"/>
          <a:lstStyle>
            <a:lvl1pPr algn="ctr">
              <a:defRPr sz="44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5550" y="4619625"/>
            <a:ext cx="7191375" cy="639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i="1">
                <a:solidFill>
                  <a:srgbClr val="44B5C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561446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8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972939" y="3366113"/>
            <a:ext cx="7478316" cy="860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Presentation Title, Presentation Title</a:t>
            </a:r>
            <a:endParaRPr lang="en-US" sz="3200" dirty="0">
              <a:solidFill>
                <a:srgbClr val="088F9E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492265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1"/>
            <a:ext cx="12190412" cy="6859588"/>
          </a:xfrm>
          <a:prstGeom prst="rect">
            <a:avLst/>
          </a:prstGeom>
          <a:gradFill>
            <a:gsLst>
              <a:gs pos="0">
                <a:schemeClr val="bg1"/>
              </a:gs>
              <a:gs pos="54000">
                <a:schemeClr val="bg1"/>
              </a:gs>
              <a:gs pos="99000">
                <a:srgbClr val="E9F5F9"/>
              </a:gs>
              <a:gs pos="80000">
                <a:srgbClr val="E9F5F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82690"/>
            <a:ext cx="12190412" cy="876898"/>
          </a:xfrm>
          <a:prstGeom prst="rect">
            <a:avLst/>
          </a:prstGeom>
        </p:spPr>
      </p:pic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003511"/>
            <a:ext cx="12190412" cy="45719"/>
          </a:xfrm>
          <a:prstGeom prst="rect">
            <a:avLst/>
          </a:prstGeom>
          <a:solidFill>
            <a:srgbClr val="CCE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971727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6" r:id="rId2"/>
    <p:sldLayoutId id="2147483670" r:id="rId3"/>
    <p:sldLayoutId id="2147483675" r:id="rId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2" y="0"/>
            <a:ext cx="12190411" cy="6857107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latin typeface="Calibri" panose="020F0502020204030204" pitchFamily="34" charset="0"/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2510091" y="760317"/>
            <a:ext cx="7170233" cy="5341434"/>
          </a:xfrm>
          <a:prstGeom prst="roundRect">
            <a:avLst>
              <a:gd name="adj" fmla="val 9026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96"/>
            <a:ext cx="12190413" cy="6851011"/>
          </a:xfrm>
          <a:prstGeom prst="rect">
            <a:avLst/>
          </a:prstGeom>
        </p:spPr>
      </p:pic>
      <p:sp>
        <p:nvSpPr>
          <p:cNvPr id="10" name="Oval 9"/>
          <p:cNvSpPr/>
          <p:nvPr userDrawn="1"/>
        </p:nvSpPr>
        <p:spPr>
          <a:xfrm>
            <a:off x="5399460" y="1317670"/>
            <a:ext cx="1291478" cy="12768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22 September</a:t>
            </a: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7938"/>
            <a:ext cx="540228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Australian Energy Market Commission</a:t>
            </a:r>
          </a:p>
        </p:txBody>
      </p:sp>
      <p:sp>
        <p:nvSpPr>
          <p:cNvPr id="13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961663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1" y="-8638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-1" y="2708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65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86286" y="3086774"/>
            <a:ext cx="6715362" cy="2191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pPr>
              <a:lnSpc>
                <a:spcPts val="5400"/>
              </a:lnSpc>
            </a:pPr>
            <a:r>
              <a:rPr lang="en-US" sz="50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Creating competitive </a:t>
            </a:r>
            <a:br>
              <a:rPr lang="en-US" sz="50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50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energy markets by </a:t>
            </a:r>
            <a:br>
              <a:rPr lang="en-US" sz="50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50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incentive regulation</a:t>
            </a:r>
            <a:endParaRPr lang="en-US" sz="5000" b="1" dirty="0">
              <a:solidFill>
                <a:srgbClr val="088F9E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317770" y="6517428"/>
            <a:ext cx="55427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ts val="600"/>
              </a:spcBef>
              <a:spcAft>
                <a:spcPts val="600"/>
              </a:spcAft>
              <a:buClr>
                <a:srgbClr val="088F9E"/>
              </a:buClr>
            </a:pPr>
            <a:r>
              <a:rPr lang="da-DK" altLang="ko-KR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Australian Energy Market Commission  |  23 September 2026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0783500-87C7-EE9C-7AC2-D092128305D7}"/>
              </a:ext>
            </a:extLst>
          </p:cNvPr>
          <p:cNvGrpSpPr/>
          <p:nvPr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7DAB246E-D1A0-B9BE-8E2D-F1C2B8F6CD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35CA3B36-F84D-A0EA-1307-3384126161C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7A34384C-731D-9183-0B5F-13241CA357D0}"/>
              </a:ext>
            </a:extLst>
          </p:cNvPr>
          <p:cNvSpPr txBox="1"/>
          <p:nvPr/>
        </p:nvSpPr>
        <p:spPr>
          <a:xfrm>
            <a:off x="576264" y="2317585"/>
            <a:ext cx="9412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Anna Collyer  </a:t>
            </a:r>
            <a:r>
              <a:rPr lang="en-AU" sz="28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|</a:t>
            </a:r>
            <a:r>
              <a:rPr lang="en-AU" sz="2800" b="1" dirty="0">
                <a:solidFill>
                  <a:srgbClr val="2B2B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AU" sz="2800" dirty="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Chair, AEMC</a:t>
            </a:r>
          </a:p>
        </p:txBody>
      </p:sp>
    </p:spTree>
    <p:extLst>
      <p:ext uri="{BB962C8B-B14F-4D97-AF65-F5344CB8AC3E}">
        <p14:creationId xmlns:p14="http://schemas.microsoft.com/office/powerpoint/2010/main" val="278942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4EF32C-974E-0B98-3BDE-9DF7546A0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FBB45F2-8898-C4C1-413A-DF508E020A9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638" r="1371" b="1907"/>
          <a:stretch>
            <a:fillRect/>
          </a:stretch>
        </p:blipFill>
        <p:spPr>
          <a:xfrm>
            <a:off x="150995" y="1528930"/>
            <a:ext cx="11492365" cy="4445150"/>
          </a:xfrm>
          <a:prstGeom prst="rect">
            <a:avLst/>
          </a:prstGeom>
        </p:spPr>
      </p:pic>
      <p:sp>
        <p:nvSpPr>
          <p:cNvPr id="24" name="Title 23">
            <a:extLst>
              <a:ext uri="{FF2B5EF4-FFF2-40B4-BE49-F238E27FC236}">
                <a16:creationId xmlns:a16="http://schemas.microsoft.com/office/drawing/2014/main" id="{332308CA-D9CB-1D32-614A-9D24EA4FEF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672" y="318030"/>
            <a:ext cx="11020830" cy="486304"/>
          </a:xfrm>
        </p:spPr>
        <p:txBody>
          <a:bodyPr/>
          <a:lstStyle/>
          <a:p>
            <a:r>
              <a:rPr lang="en-AU" dirty="0"/>
              <a:t>Building the digital foundation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6B33A44-F132-4FA0-1E49-C53AA53E68CF}"/>
              </a:ext>
            </a:extLst>
          </p:cNvPr>
          <p:cNvSpPr txBox="1"/>
          <p:nvPr/>
        </p:nvSpPr>
        <p:spPr>
          <a:xfrm>
            <a:off x="475672" y="1402483"/>
            <a:ext cx="9249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Smart meters enable consumer energy resources to participate at scale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3FFEDE-8BC0-8353-5D1D-C47E5151C59A}"/>
              </a:ext>
            </a:extLst>
          </p:cNvPr>
          <p:cNvSpPr txBox="1"/>
          <p:nvPr/>
        </p:nvSpPr>
        <p:spPr>
          <a:xfrm>
            <a:off x="7786880" y="5036625"/>
            <a:ext cx="2688336" cy="6617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/>
            <a:r>
              <a:rPr lang="en-US" sz="1600" spc="-60">
                <a:solidFill>
                  <a:srgbClr val="434343"/>
                </a:solidFill>
                <a:latin typeface="Calibri"/>
                <a:cs typeface="Calibri"/>
              </a:rPr>
              <a:t>Real-time data </a:t>
            </a:r>
            <a:r>
              <a:rPr lang="en-US" sz="1600" b="1" spc="-60" dirty="0">
                <a:solidFill>
                  <a:srgbClr val="0369FC"/>
                </a:solidFill>
                <a:latin typeface="Calibri"/>
                <a:cs typeface="Calibri"/>
              </a:rPr>
              <a:t>access from 2028</a:t>
            </a:r>
          </a:p>
          <a:p>
            <a:pPr algn="l">
              <a:spcBef>
                <a:spcPts val="600"/>
              </a:spcBef>
            </a:pPr>
            <a:r>
              <a:rPr lang="en-US" sz="1600" spc="-60" dirty="0">
                <a:solidFill>
                  <a:srgbClr val="434343"/>
                </a:solidFill>
                <a:latin typeface="Calibri"/>
                <a:cs typeface="Calibri"/>
              </a:rPr>
              <a:t>Consumer-</a:t>
            </a:r>
            <a:r>
              <a:rPr lang="en-US" sz="1600" spc="-60" dirty="0" err="1">
                <a:solidFill>
                  <a:srgbClr val="434343"/>
                </a:solidFill>
                <a:latin typeface="Calibri"/>
                <a:cs typeface="Calibri"/>
              </a:rPr>
              <a:t>authorised</a:t>
            </a:r>
            <a:r>
              <a:rPr lang="en-US" sz="1600" spc="-60" dirty="0">
                <a:solidFill>
                  <a:srgbClr val="434343"/>
                </a:solidFill>
                <a:latin typeface="Calibri"/>
                <a:cs typeface="Calibri"/>
              </a:rPr>
              <a:t> sharing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33092B-D741-8A90-B04D-AD04C988EDFB}"/>
              </a:ext>
            </a:extLst>
          </p:cNvPr>
          <p:cNvSpPr txBox="1"/>
          <p:nvPr/>
        </p:nvSpPr>
        <p:spPr>
          <a:xfrm>
            <a:off x="9645399" y="3376646"/>
            <a:ext cx="24516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spc="-60" dirty="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Universal smart meter </a:t>
            </a:r>
            <a:r>
              <a:rPr lang="en-US" sz="1600" b="1" spc="-60" dirty="0">
                <a:solidFill>
                  <a:srgbClr val="0369F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rollout by 2030</a:t>
            </a:r>
            <a:r>
              <a:rPr lang="en-US" sz="1600" spc="-60" dirty="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across Australia’s National Electricity Market</a:t>
            </a:r>
          </a:p>
        </p:txBody>
      </p:sp>
    </p:spTree>
    <p:extLst>
      <p:ext uri="{BB962C8B-B14F-4D97-AF65-F5344CB8AC3E}">
        <p14:creationId xmlns:p14="http://schemas.microsoft.com/office/powerpoint/2010/main" val="613367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F7430-8039-88C2-8663-C5DA660E3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754407E1-62A0-F9B8-1B41-1893D62BC2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672" y="318030"/>
            <a:ext cx="11020830" cy="486304"/>
          </a:xfrm>
        </p:spPr>
        <p:txBody>
          <a:bodyPr/>
          <a:lstStyle/>
          <a:p>
            <a:r>
              <a:rPr lang="en-AU" dirty="0"/>
              <a:t>Making distributed resources visible to the market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8E252E9-7AA8-D4E2-C68C-7C83BEB09DC8}"/>
              </a:ext>
            </a:extLst>
          </p:cNvPr>
          <p:cNvSpPr txBox="1"/>
          <p:nvPr/>
        </p:nvSpPr>
        <p:spPr>
          <a:xfrm>
            <a:off x="501072" y="1555580"/>
            <a:ext cx="1859565" cy="1555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Voluntary participation through aggregation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662B1CD-73EB-302A-032E-EDFBA51FC59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063" t="10236" r="5344" b="14714"/>
          <a:stretch>
            <a:fillRect/>
          </a:stretch>
        </p:blipFill>
        <p:spPr>
          <a:xfrm>
            <a:off x="1644607" y="1132191"/>
            <a:ext cx="9672037" cy="4787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185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55573D-7215-65B8-EEC7-5919C598C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FD34B7C0-BC0C-4D6E-6875-1D87CF33441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643" t="31500" r="8677" b="4911"/>
          <a:stretch>
            <a:fillRect/>
          </a:stretch>
        </p:blipFill>
        <p:spPr>
          <a:xfrm>
            <a:off x="334412" y="1703525"/>
            <a:ext cx="7951902" cy="3570407"/>
          </a:xfrm>
          <a:prstGeom prst="rect">
            <a:avLst/>
          </a:prstGeom>
        </p:spPr>
      </p:pic>
      <p:sp>
        <p:nvSpPr>
          <p:cNvPr id="24" name="Title 23">
            <a:extLst>
              <a:ext uri="{FF2B5EF4-FFF2-40B4-BE49-F238E27FC236}">
                <a16:creationId xmlns:a16="http://schemas.microsoft.com/office/drawing/2014/main" id="{599CEEB5-34E8-50F0-F58C-AF48A8C790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672" y="318030"/>
            <a:ext cx="11020830" cy="486304"/>
          </a:xfrm>
        </p:spPr>
        <p:txBody>
          <a:bodyPr/>
          <a:lstStyle/>
          <a:p>
            <a:r>
              <a:rPr lang="en-AU" dirty="0"/>
              <a:t>Reward value, manage complexity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BA9849-50C4-C32F-0C34-FF3EECB7CBAB}"/>
              </a:ext>
            </a:extLst>
          </p:cNvPr>
          <p:cNvSpPr txBox="1"/>
          <p:nvPr/>
        </p:nvSpPr>
        <p:spPr>
          <a:xfrm>
            <a:off x="8276041" y="1898906"/>
            <a:ext cx="3313210" cy="3653370"/>
          </a:xfrm>
          <a:prstGeom prst="rect">
            <a:avLst/>
          </a:prstGeom>
          <a:solidFill>
            <a:schemeClr val="bg1"/>
          </a:solidFill>
          <a:ln w="25400">
            <a:solidFill>
              <a:srgbClr val="0369FC"/>
            </a:solidFill>
          </a:ln>
        </p:spPr>
        <p:txBody>
          <a:bodyPr wrap="square" lIns="251999" tIns="251999" rIns="251999" bIns="251999" rtlCol="0" anchor="ctr" anchorCtr="0">
            <a:spAutoFit/>
          </a:bodyPr>
          <a:lstStyle/>
          <a:p>
            <a:pPr>
              <a:spcAft>
                <a:spcPts val="1000"/>
              </a:spcAft>
            </a:pPr>
            <a:r>
              <a:rPr lang="en-AU" sz="2000" b="1" dirty="0">
                <a:solidFill>
                  <a:srgbClr val="2B2B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Network tariff</a:t>
            </a:r>
            <a:br>
              <a:rPr lang="en-AU" sz="2000" dirty="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AU" sz="2000" dirty="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reflects system conditions</a:t>
            </a:r>
            <a:br>
              <a:rPr lang="en-AU" sz="2000" dirty="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AU" sz="2000" b="1" dirty="0">
                <a:solidFill>
                  <a:srgbClr val="0369F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↓</a:t>
            </a:r>
            <a:br>
              <a:rPr lang="en-AU" sz="2000" dirty="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AU" sz="2000" b="1" dirty="0">
                <a:solidFill>
                  <a:srgbClr val="2B2B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Retailer / service provider</a:t>
            </a:r>
            <a:br>
              <a:rPr lang="en-AU" sz="2000" dirty="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AU" sz="2000" dirty="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manages risk +</a:t>
            </a:r>
            <a:br>
              <a:rPr lang="en-AU" sz="2000" dirty="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AU" sz="2000" dirty="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coordinates flexibility</a:t>
            </a:r>
            <a:br>
              <a:rPr lang="en-AU" sz="2000" dirty="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AU" sz="2000" b="1" dirty="0">
                <a:solidFill>
                  <a:srgbClr val="0369F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↓</a:t>
            </a:r>
            <a:br>
              <a:rPr lang="en-AU" sz="2000" dirty="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AU" sz="2000" b="1" dirty="0">
                <a:solidFill>
                  <a:srgbClr val="2B2B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Consumer</a:t>
            </a:r>
            <a:br>
              <a:rPr lang="en-AU" sz="2000" dirty="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AU" sz="2000" dirty="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simple offer + choice</a:t>
            </a:r>
          </a:p>
          <a:p>
            <a:r>
              <a:rPr lang="en-AU" sz="1600" b="1" i="1" dirty="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AEMC Pricing Review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52D62FF-291F-E7CD-A605-5254BD99A533}"/>
              </a:ext>
            </a:extLst>
          </p:cNvPr>
          <p:cNvGrpSpPr/>
          <p:nvPr/>
        </p:nvGrpSpPr>
        <p:grpSpPr>
          <a:xfrm>
            <a:off x="713680" y="5376667"/>
            <a:ext cx="7092167" cy="453183"/>
            <a:chOff x="116801" y="5836234"/>
            <a:chExt cx="7092167" cy="45318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0E7BF19-7DAC-67E9-5CFE-283703B5308E}"/>
                </a:ext>
              </a:extLst>
            </p:cNvPr>
            <p:cNvSpPr txBox="1"/>
            <p:nvPr/>
          </p:nvSpPr>
          <p:spPr>
            <a:xfrm>
              <a:off x="116801" y="5836234"/>
              <a:ext cx="7092167" cy="453183"/>
            </a:xfrm>
            <a:prstGeom prst="rect">
              <a:avLst/>
            </a:prstGeom>
            <a:solidFill>
              <a:srgbClr val="0369FC"/>
            </a:solidFill>
          </p:spPr>
          <p:txBody>
            <a:bodyPr wrap="square" lIns="72000" tIns="72000" rIns="72000" bIns="72000" rtlCol="0" anchor="ctr" anchorCtr="0">
              <a:spAutoFit/>
            </a:bodyPr>
            <a:lstStyle/>
            <a:p>
              <a:pPr algn="ctr"/>
              <a:r>
                <a:rPr lang="en-AU" sz="2000" spc="1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Costs	 				             Reward</a:t>
              </a: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23DBA9E-1D37-B811-121F-9CD6F2FBA6E0}"/>
                </a:ext>
              </a:extLst>
            </p:cNvPr>
            <p:cNvCxnSpPr>
              <a:cxnSpLocks/>
            </p:cNvCxnSpPr>
            <p:nvPr/>
          </p:nvCxnSpPr>
          <p:spPr>
            <a:xfrm>
              <a:off x="1231921" y="6076434"/>
              <a:ext cx="4638907" cy="0"/>
            </a:xfrm>
            <a:prstGeom prst="line">
              <a:avLst/>
            </a:prstGeom>
            <a:ln w="33020">
              <a:solidFill>
                <a:schemeClr val="bg1">
                  <a:alpha val="60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70895E9-18BF-DDFC-0921-03B9B2C87D4D}"/>
              </a:ext>
            </a:extLst>
          </p:cNvPr>
          <p:cNvSpPr txBox="1"/>
          <p:nvPr/>
        </p:nvSpPr>
        <p:spPr>
          <a:xfrm>
            <a:off x="475672" y="1241860"/>
            <a:ext cx="10679953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AU" sz="2400" b="1">
                <a:solidFill>
                  <a:srgbClr val="434343"/>
                </a:solidFill>
                <a:latin typeface="Calibri"/>
                <a:cs typeface="Calibri"/>
              </a:rPr>
              <a:t>Better network signals, simpler offers for consumers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1DC4EA9-14B0-AD24-AA76-A7E1B9D21062}"/>
              </a:ext>
            </a:extLst>
          </p:cNvPr>
          <p:cNvCxnSpPr>
            <a:cxnSpLocks/>
          </p:cNvCxnSpPr>
          <p:nvPr/>
        </p:nvCxnSpPr>
        <p:spPr>
          <a:xfrm flipV="1">
            <a:off x="1035242" y="4683021"/>
            <a:ext cx="0" cy="693646"/>
          </a:xfrm>
          <a:prstGeom prst="line">
            <a:avLst/>
          </a:prstGeom>
          <a:ln w="25400">
            <a:solidFill>
              <a:srgbClr val="0369FC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30D702E4-E03A-5763-18B7-4F04FF36C403}"/>
              </a:ext>
            </a:extLst>
          </p:cNvPr>
          <p:cNvSpPr txBox="1"/>
          <p:nvPr/>
        </p:nvSpPr>
        <p:spPr>
          <a:xfrm>
            <a:off x="1076524" y="4752845"/>
            <a:ext cx="2884448" cy="5539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AU" sz="1600" b="1" dirty="0">
                <a:solidFill>
                  <a:srgbClr val="2B2B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Spare capacity</a:t>
            </a:r>
            <a:br>
              <a:rPr lang="en-AU" sz="1600" dirty="0">
                <a:solidFill>
                  <a:srgbClr val="2B2B2B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AU" sz="1400" dirty="0">
                <a:solidFill>
                  <a:srgbClr val="2B2B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Battery action = lower network value </a:t>
            </a:r>
            <a:endParaRPr lang="en-US" sz="1400" dirty="0">
              <a:solidFill>
                <a:srgbClr val="2B2B2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A4773BC-56FA-C7AF-74F9-9182B8F8F4D5}"/>
              </a:ext>
            </a:extLst>
          </p:cNvPr>
          <p:cNvCxnSpPr>
            <a:cxnSpLocks/>
          </p:cNvCxnSpPr>
          <p:nvPr/>
        </p:nvCxnSpPr>
        <p:spPr>
          <a:xfrm flipV="1">
            <a:off x="4838142" y="4683021"/>
            <a:ext cx="0" cy="693646"/>
          </a:xfrm>
          <a:prstGeom prst="line">
            <a:avLst/>
          </a:prstGeom>
          <a:ln w="25400">
            <a:solidFill>
              <a:srgbClr val="0369FC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8E5A6B78-C505-E1DD-992A-E9F0C4154E8C}"/>
              </a:ext>
            </a:extLst>
          </p:cNvPr>
          <p:cNvSpPr txBox="1"/>
          <p:nvPr/>
        </p:nvSpPr>
        <p:spPr>
          <a:xfrm>
            <a:off x="4856524" y="4752845"/>
            <a:ext cx="2947570" cy="5539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AU" sz="1600" b="1" dirty="0">
                <a:solidFill>
                  <a:srgbClr val="2B2B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Network under pressure</a:t>
            </a:r>
            <a:br>
              <a:rPr lang="en-AU" sz="1600" dirty="0">
                <a:solidFill>
                  <a:srgbClr val="2B2B2B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AU" sz="1400" dirty="0">
                <a:solidFill>
                  <a:srgbClr val="2B2B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Battery action = higher network value </a:t>
            </a:r>
            <a:endParaRPr lang="en-US" sz="1400" dirty="0">
              <a:solidFill>
                <a:srgbClr val="2B2B2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4059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2516093" y="2979368"/>
            <a:ext cx="7165789" cy="1738015"/>
          </a:xfrm>
        </p:spPr>
        <p:txBody>
          <a:bodyPr/>
          <a:lstStyle/>
          <a:p>
            <a:pPr>
              <a:lnSpc>
                <a:spcPts val="4400"/>
              </a:lnSpc>
            </a:pP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Creating competitive</a:t>
            </a:r>
            <a:b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energy markets by </a:t>
            </a:r>
            <a:b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incentive regulation</a:t>
            </a:r>
            <a:endParaRPr lang="en-US" sz="4000" dirty="0"/>
          </a:p>
        </p:txBody>
      </p:sp>
      <p:sp>
        <p:nvSpPr>
          <p:cNvPr id="13" name="Subtitle 12"/>
          <p:cNvSpPr>
            <a:spLocks noGrp="1"/>
          </p:cNvSpPr>
          <p:nvPr>
            <p:ph type="subTitle" idx="1"/>
          </p:nvPr>
        </p:nvSpPr>
        <p:spPr>
          <a:xfrm>
            <a:off x="3779287" y="4889133"/>
            <a:ext cx="4736523" cy="895804"/>
          </a:xfrm>
        </p:spPr>
        <p:txBody>
          <a:bodyPr/>
          <a:lstStyle/>
          <a:p>
            <a:pPr>
              <a:lnSpc>
                <a:spcPts val="2800"/>
              </a:lnSpc>
              <a:spcBef>
                <a:spcPts val="0"/>
              </a:spcBef>
            </a:pPr>
            <a:r>
              <a:rPr lang="en-AU" sz="2800" b="1" i="0" dirty="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Anna Collyer</a:t>
            </a:r>
          </a:p>
          <a:p>
            <a:pPr>
              <a:lnSpc>
                <a:spcPts val="2800"/>
              </a:lnSpc>
              <a:spcBef>
                <a:spcPts val="0"/>
              </a:spcBef>
            </a:pPr>
            <a:r>
              <a:rPr lang="en-AU" sz="2000" i="0" dirty="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AEMC, Chair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CA97DBB-0016-38CF-58C0-E8C5074B7D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66665" y="1021019"/>
            <a:ext cx="4849145" cy="1865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53172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BBEB27A1-AEBE-417E-81A2-D0BBD5F55F57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lnSpc>
            <a:spcPct val="150000"/>
          </a:lnSpc>
          <a:defRPr sz="2000" dirty="0">
            <a:solidFill>
              <a:srgbClr val="434343"/>
            </a:solidFill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_Layout_A.potx" id="{39357919-00BF-4C1C-A87D-41BFFECE8E9C}" vid="{8C226875-6CD7-40DC-AAE8-E9C3AF57E372}"/>
    </a:ext>
  </a:extLst>
</a:theme>
</file>

<file path=ppt/theme/theme3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F0F02B73-0467-4569-997D-96681EADD5C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cb82f4b-8b69-4e29-bda2-b26f9be2d2ae" xsi:nil="true"/>
    <lcf76f155ced4ddcb4097134ff3c332f xmlns="de95ffc4-b63c-4a11-8c44-2f9b550e016f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B0A1F736F02D46902261CF22E53CF0" ma:contentTypeVersion="21" ma:contentTypeDescription="Create a new document." ma:contentTypeScope="" ma:versionID="6f77480dd218b881c809e7ae61a1f8f5">
  <xsd:schema xmlns:xsd="http://www.w3.org/2001/XMLSchema" xmlns:xs="http://www.w3.org/2001/XMLSchema" xmlns:p="http://schemas.microsoft.com/office/2006/metadata/properties" xmlns:ns1="http://schemas.microsoft.com/sharepoint/v3" xmlns:ns2="de95ffc4-b63c-4a11-8c44-2f9b550e016f" xmlns:ns3="0cb82f4b-8b69-4e29-bda2-b26f9be2d2ae" targetNamespace="http://schemas.microsoft.com/office/2006/metadata/properties" ma:root="true" ma:fieldsID="bb86fe027f18efdeb2e22df6e13d9428" ns1:_="" ns2:_="" ns3:_="">
    <xsd:import namespace="http://schemas.microsoft.com/sharepoint/v3"/>
    <xsd:import namespace="de95ffc4-b63c-4a11-8c44-2f9b550e016f"/>
    <xsd:import namespace="0cb82f4b-8b69-4e29-bda2-b26f9be2d2a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95ffc4-b63c-4a11-8c44-2f9b550e01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40d37ff-4b49-4a0e-9639-cf9ee044ed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b82f4b-8b69-4e29-bda2-b26f9be2d2ae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bd35124-f0cb-414f-80f5-9cc58f5a58b8}" ma:internalName="TaxCatchAll" ma:showField="CatchAllData" ma:web="0cb82f4b-8b69-4e29-bda2-b26f9be2d2a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74B280D-5163-45D5-83AA-970DA8548F7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2AB9BDC-0D6C-41C5-974C-BC80E6275105}">
  <ds:schemaRefs>
    <ds:schemaRef ds:uri="http://schemas.microsoft.com/office/2006/metadata/properties"/>
    <ds:schemaRef ds:uri="http://schemas.microsoft.com/office/infopath/2007/PartnerControls"/>
    <ds:schemaRef ds:uri="0cb82f4b-8b69-4e29-bda2-b26f9be2d2ae"/>
    <ds:schemaRef ds:uri="de95ffc4-b63c-4a11-8c44-2f9b550e016f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AA3B602A-F05D-4FFA-A1E4-C7E30EFCBE8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de95ffc4-b63c-4a11-8c44-2f9b550e016f"/>
    <ds:schemaRef ds:uri="0cb82f4b-8b69-4e29-bda2-b26f9be2d2a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2270</TotalTime>
  <Words>153</Words>
  <Application>Microsoft Office PowerPoint</Application>
  <PresentationFormat>Custom</PresentationFormat>
  <Paragraphs>20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Inter-Regular</vt:lpstr>
      <vt:lpstr>Calibri</vt:lpstr>
      <vt:lpstr>굴림체</vt:lpstr>
      <vt:lpstr>Arial</vt:lpstr>
      <vt:lpstr>Custom Design</vt:lpstr>
      <vt:lpstr>1_Custom Design</vt:lpstr>
      <vt:lpstr>4_Custom Design</vt:lpstr>
      <vt:lpstr>PowerPoint Presentation</vt:lpstr>
      <vt:lpstr>Building the digital foundation</vt:lpstr>
      <vt:lpstr>Making distributed resources visible to the market</vt:lpstr>
      <vt:lpstr>Reward value, manage complexity</vt:lpstr>
      <vt:lpstr>Creating competitive energy markets by  incentive regulation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Lena</dc:creator>
  <cp:lastModifiedBy>Erin Hammel</cp:lastModifiedBy>
  <cp:revision>66</cp:revision>
  <dcterms:created xsi:type="dcterms:W3CDTF">2026-05-14T13:05:40Z</dcterms:created>
  <dcterms:modified xsi:type="dcterms:W3CDTF">2026-09-04T13:02:31Z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6f2b158-5361-4d39-9146-5d437b6b3173_Enabled">
    <vt:lpwstr>true</vt:lpwstr>
  </property>
  <property fmtid="{D5CDD505-2E9C-101B-9397-08002B2CF9AE}" pid="3" name="MSIP_Label_86f2b158-5361-4d39-9146-5d437b6b3173_SetDate">
    <vt:lpwstr>2026-07-28T01:57:45Z</vt:lpwstr>
  </property>
  <property fmtid="{D5CDD505-2E9C-101B-9397-08002B2CF9AE}" pid="4" name="MSIP_Label_86f2b158-5361-4d39-9146-5d437b6b3173_Method">
    <vt:lpwstr>Standard</vt:lpwstr>
  </property>
  <property fmtid="{D5CDD505-2E9C-101B-9397-08002B2CF9AE}" pid="5" name="MSIP_Label_86f2b158-5361-4d39-9146-5d437b6b3173_Name">
    <vt:lpwstr>OFFICIAL</vt:lpwstr>
  </property>
  <property fmtid="{D5CDD505-2E9C-101B-9397-08002B2CF9AE}" pid="6" name="MSIP_Label_86f2b158-5361-4d39-9146-5d437b6b3173_SiteId">
    <vt:lpwstr>225abd82-e71e-4c7d-bc22-4a161700ee06</vt:lpwstr>
  </property>
  <property fmtid="{D5CDD505-2E9C-101B-9397-08002B2CF9AE}" pid="7" name="MSIP_Label_86f2b158-5361-4d39-9146-5d437b6b3173_ActionId">
    <vt:lpwstr>8ee960ee-f7e7-4de8-9a7f-3e3c12404916</vt:lpwstr>
  </property>
  <property fmtid="{D5CDD505-2E9C-101B-9397-08002B2CF9AE}" pid="8" name="MSIP_Label_86f2b158-5361-4d39-9146-5d437b6b3173_ContentBits">
    <vt:lpwstr>0</vt:lpwstr>
  </property>
  <property fmtid="{D5CDD505-2E9C-101B-9397-08002B2CF9AE}" pid="9" name="MSIP_Label_86f2b158-5361-4d39-9146-5d437b6b3173_Tag">
    <vt:lpwstr>10, 3, 0, 1</vt:lpwstr>
  </property>
  <property fmtid="{D5CDD505-2E9C-101B-9397-08002B2CF9AE}" pid="10" name="ContentTypeId">
    <vt:lpwstr>0x0101005BB0A1F736F02D46902261CF22E53CF0</vt:lpwstr>
  </property>
  <property fmtid="{D5CDD505-2E9C-101B-9397-08002B2CF9AE}" pid="11" name="MediaServiceImageTags">
    <vt:lpwstr/>
  </property>
</Properties>
</file>